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6" r:id="rId3"/>
    <p:sldId id="271" r:id="rId4"/>
    <p:sldId id="273" r:id="rId5"/>
    <p:sldId id="272" r:id="rId6"/>
    <p:sldId id="258" r:id="rId7"/>
    <p:sldId id="260" r:id="rId8"/>
    <p:sldId id="261" r:id="rId9"/>
    <p:sldId id="259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779465-2F4A-4C60-B271-FB3B61892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C99D5-1B1E-14EB-B4D0-8FA1369BF2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2835A-B68C-4CFD-88C9-AA44FAC83D84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3B23F9E-C4AE-69BD-AF45-7FA0AA2053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E83E23-C073-1933-1A7E-E5A3AD73E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98DD-0DD2-0DE5-7942-26E6E3F6E9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5FE1-7941-48BD-5E71-CDDC1BE5C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anose="020F0502020204030204" pitchFamily="34" charset="0"/>
              </a:defRPr>
            </a:lvl1pPr>
          </a:lstStyle>
          <a:p>
            <a:fld id="{414AA914-52CC-49FA-8DD7-E8CF4E6AB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57CC49A-99E6-7CB7-80A7-16D174A732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4890998-BCED-669E-E38A-0793FD0E0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62D649B-9B76-1486-A4FF-05738B511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46DB82B-A2C1-44B5-8D4D-78D22BE79A5D}" type="slidenum">
              <a:rPr lang="en-US" altLang="en-US"/>
              <a:pPr algn="r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CD45542-4528-B4A7-0380-F7FC25696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DAD96E8-1C42-B829-5A68-34C50E2C1D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D1C9035-48BD-BF79-8FAA-BE5FED22A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A83E3CA-3F60-4636-837F-CAB98389ECA2}" type="slidenum">
              <a:rPr lang="en-US" altLang="en-US"/>
              <a:pPr algn="r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3E37-F759-573E-7EA6-C2F6373B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8D22-3E46-4B7A-8586-416EC8F83CD1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204C-AE0E-1F6D-0B72-6BFACFEE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13650-F3C0-0F09-948E-3A7C5E2C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16687-ED2A-4703-AA87-DAC8A0505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4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DEBE3-2B77-506C-B396-9145C7DC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D4DA-1A6B-4AB7-B9B0-2BEF5E47170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ADE17-21AE-C5A5-5C58-6C9DF1B8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AC66A-96CE-95DB-E01C-9EC7F3D1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62991-D62A-4F10-843C-8942C4E4E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73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E65A-BB57-11F5-8A8E-8186E992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5B15-EA86-4C3A-A206-305D2577F442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9704-6B77-9BC8-8418-2061705D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8017-93A5-7785-6140-D84B9C8F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EBE6-A3AC-4038-BE4F-36C2EADBD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2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1FACC-F1A3-4391-C27B-EFE9D133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3FAF-2A05-45B5-B9FC-EB23864EFCC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7797-1938-43C5-65F2-240D6E77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076F2-5986-376E-DA7A-2C134F6B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FBC3F-1E6C-4A0A-BF03-EC3CFA1B0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21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C6C4A-191A-2806-5743-82FC9ED6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5057-F4BE-405F-877A-167B0F2C750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FC78D-D854-7C2F-04F6-3ECFCB61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813F-DC59-9665-D1E9-4EAE4E6E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DCD8-1D21-43D0-9D97-1AE1B1575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34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637F7-5864-C12D-7786-B3F3EBC5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4FD7-2A7D-43CB-A63A-C37DD6B16188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4B08C4-F102-DFDE-829E-C511DE62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B6313-E683-BC6F-3664-AF60542C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AC915-848B-4C75-ADEE-D74FA9783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7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2EBAEA-0DD0-446E-DABB-06A565C6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BC30-1866-45A1-8005-99DF6685E9F3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71F9A9-CFFC-1A8C-C901-F950EF08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83DE22-7904-4AE7-70F3-D2643433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1178-1BEC-4E6E-9769-D10787636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B61AE4-FA5F-E5BA-642A-69438E2C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98D5-F68A-4177-B957-F329E75608C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79D055-9018-27A2-21CF-D1C2F40C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BAFE70-C9C1-FAAE-CE4D-C5BDA4BD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7EFE0-9A16-4BE7-AC7E-55EDD0107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5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AA1F90-AB7B-0BC7-B30B-18A5825D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35BE-F0FA-4F2E-9FA6-DDAD07556FB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5F88DD-A3E1-BD8D-DA9B-63230B20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9A54C2-3812-272E-9C52-E38FF1B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F7581-42D1-4B75-B63F-4D1BDBAB1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9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FF0599-7B1E-00EE-3C7F-A3DC915A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22C-9B1F-4EC1-A48E-3AC926C48A3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72C964-BE0C-BEB1-4D3C-310CC924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5C9382-9619-D3CC-1A00-CCE478B3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ACA-D0F1-4874-AA3D-37BE21539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1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B1FF2C-1AA7-348F-AE68-D35FF08D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80C1-9113-4988-A369-5302A6F531BA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9CE5F-F0D8-22FF-39AC-1934270E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88B2E1-CD6E-8EAB-35CB-C059385F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E2953-90DB-4BAA-809A-AD71EB852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C3B5C2-57D7-105A-7EEE-CA36F17264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5E5635-F5FC-ADA6-4312-D39787EB37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3677-835D-24B5-A792-A7275DC05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676DA-61E6-48AE-8EC6-07BCE7DB225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8D77-5FB1-E629-D356-5CE63B5F1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C685-B753-FCD2-8EA5-8664FDB9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E986D8-3222-430B-A6B2-F95A3D7DAC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03563EE-C9CD-812A-5D63-AA7069D9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1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EF1ED92-4DDC-4068-2CF8-C041FB68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E49F9B-B6CE-0731-8E01-3D6A609035B0}"/>
              </a:ext>
            </a:extLst>
          </p:cNvPr>
          <p:cNvSpPr/>
          <p:nvPr/>
        </p:nvSpPr>
        <p:spPr>
          <a:xfrm>
            <a:off x="1039813" y="193675"/>
            <a:ext cx="7467600" cy="941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400" b="1" dirty="0">
                <a:solidFill>
                  <a:srgbClr val="C00000"/>
                </a:solidFill>
                <a:ea typeface="Calibri"/>
                <a:cs typeface="Sultan Medium"/>
              </a:rPr>
              <a:t>س - ما سبب شهرة ابن ماجد وبقاء اسمه خالدا إلى يومنا هذا؟</a:t>
            </a:r>
            <a:endParaRPr lang="en-US" sz="2400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ea typeface="Calibri"/>
                <a:cs typeface="Sultan Medium"/>
                <a:sym typeface="Wingdings 2"/>
              </a:rPr>
              <a:t></a:t>
            </a:r>
            <a:r>
              <a:rPr lang="ar-KW" sz="2400" dirty="0">
                <a:solidFill>
                  <a:srgbClr val="002060"/>
                </a:solidFill>
                <a:ea typeface="Calibri"/>
                <a:cs typeface="Sultan Medium"/>
              </a:rPr>
              <a:t>  بسبب أعماله الجليلة وإنجازاته المبهرة العظيمة  .</a:t>
            </a:r>
            <a:endParaRPr lang="en-US" sz="2000" dirty="0"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EA8B708-ED66-BCA5-7B64-59E2ACF6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39A756-02A8-44AE-D777-73D4E1B985BF}"/>
              </a:ext>
            </a:extLst>
          </p:cNvPr>
          <p:cNvSpPr/>
          <p:nvPr/>
        </p:nvSpPr>
        <p:spPr>
          <a:xfrm>
            <a:off x="2667000" y="685800"/>
            <a:ext cx="5943600" cy="941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Char char="-"/>
              <a:tabLst>
                <a:tab pos="3203575" algn="l"/>
              </a:tabLst>
              <a:defRPr/>
            </a:pPr>
            <a:r>
              <a:rPr lang="ar-KW" sz="2400" b="1" dirty="0">
                <a:solidFill>
                  <a:srgbClr val="C00000"/>
                </a:solidFill>
                <a:ea typeface="Calibri"/>
                <a:cs typeface="Sultan Medium"/>
              </a:rPr>
              <a:t>أعلل تسمية البرتغال لابن ماجد بأمير البحار.</a:t>
            </a:r>
            <a:endParaRPr lang="en-US" sz="2400" b="1" dirty="0">
              <a:solidFill>
                <a:prstClr val="black"/>
              </a:solidFill>
              <a:ea typeface="Calibri"/>
              <a:cs typeface="Bader"/>
            </a:endParaRPr>
          </a:p>
          <a:p>
            <a:pPr marL="4572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400" b="1" dirty="0">
                <a:solidFill>
                  <a:prstClr val="black"/>
                </a:solidFill>
                <a:ea typeface="Calibri"/>
                <a:cs typeface="Sultan Medium"/>
              </a:rPr>
              <a:t>لأنه برع في مجال الجغرافيا والملاحة </a:t>
            </a:r>
            <a:endParaRPr lang="en-US" sz="2400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287A7D9-D8CA-90B6-5A0B-4A495AE8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9" b="14243"/>
          <a:stretch>
            <a:fillRect/>
          </a:stretch>
        </p:blipFill>
        <p:spPr bwMode="auto">
          <a:xfrm>
            <a:off x="152400" y="152400"/>
            <a:ext cx="8686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8CA36F-924F-F9EE-FCEB-13C2144AFD63}"/>
              </a:ext>
            </a:extLst>
          </p:cNvPr>
          <p:cNvSpPr/>
          <p:nvPr/>
        </p:nvSpPr>
        <p:spPr>
          <a:xfrm>
            <a:off x="2133600" y="5160963"/>
            <a:ext cx="6553200" cy="1366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400" b="1" dirty="0">
                <a:solidFill>
                  <a:srgbClr val="C00000"/>
                </a:solidFill>
                <a:ea typeface="Calibri"/>
                <a:cs typeface="Sultan Medium"/>
              </a:rPr>
              <a:t>س - أدون سبب إ</a:t>
            </a:r>
            <a:r>
              <a:rPr lang="ar-SA" sz="2400" b="1" dirty="0">
                <a:solidFill>
                  <a:srgbClr val="C00000"/>
                </a:solidFill>
                <a:ea typeface="Calibri"/>
                <a:cs typeface="Sultan Medium"/>
              </a:rPr>
              <a:t>ع</a:t>
            </a:r>
            <a:r>
              <a:rPr lang="ar-KW" sz="2400" b="1" dirty="0">
                <a:solidFill>
                  <a:srgbClr val="C00000"/>
                </a:solidFill>
                <a:ea typeface="Calibri"/>
                <a:cs typeface="Sultan Medium"/>
              </a:rPr>
              <a:t>جابنا بابن ماجد </a:t>
            </a:r>
            <a:endParaRPr lang="en-US" sz="24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Char char="-"/>
              <a:tabLst>
                <a:tab pos="3203575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ea typeface="Calibri"/>
                <a:cs typeface="Sultan Medium"/>
                <a:sym typeface="Wingdings 2"/>
              </a:rPr>
              <a:t></a:t>
            </a:r>
            <a:r>
              <a:rPr lang="ar-KW" sz="2400" dirty="0">
                <a:solidFill>
                  <a:srgbClr val="002060"/>
                </a:solidFill>
                <a:ea typeface="Calibri"/>
                <a:cs typeface="Sultan Medium"/>
              </a:rPr>
              <a:t>  لإنجازاته وأعماله الجليلة التي تظل شاهدًا على عظمة العلماء العرب</a:t>
            </a:r>
            <a:endParaRPr lang="en-US" sz="2400" b="1" dirty="0">
              <a:solidFill>
                <a:prstClr val="black"/>
              </a:solidFill>
              <a:ea typeface="Calibri"/>
              <a:cs typeface="Bad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B6767489-62CF-395F-652E-A3834940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7963" r="3638" b="16327"/>
          <a:stretch>
            <a:fillRect/>
          </a:stretch>
        </p:blipFill>
        <p:spPr bwMode="auto">
          <a:xfrm>
            <a:off x="146050" y="533400"/>
            <a:ext cx="90392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>
            <a:extLst>
              <a:ext uri="{FF2B5EF4-FFF2-40B4-BE49-F238E27FC236}">
                <a16:creationId xmlns:a16="http://schemas.microsoft.com/office/drawing/2014/main" id="{BC874E0A-0348-CD62-ADCD-D3561BBE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"/>
            <a:ext cx="571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>
              <a:lnSpc>
                <a:spcPct val="115000"/>
              </a:lnSpc>
            </a:pPr>
            <a:r>
              <a:rPr lang="ar-KW" altLang="en-US" sz="2400" b="1">
                <a:solidFill>
                  <a:srgbClr val="C00000"/>
                </a:solidFill>
                <a:ea typeface="Calibri" panose="020F0502020204030204" pitchFamily="34" charset="0"/>
                <a:cs typeface="Sultan Medium" pitchFamily="2" charset="0"/>
              </a:rPr>
              <a:t>س - أرسم خريط لوصف شخصية ابن ماجد</a:t>
            </a:r>
            <a:endParaRPr lang="en-US" altLang="en-US" sz="2400" b="1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B96C0DB1-A478-5142-CB92-C1E7D1FA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269" r="4604" b="7414"/>
          <a:stretch>
            <a:fillRect/>
          </a:stretch>
        </p:blipFill>
        <p:spPr bwMode="auto">
          <a:xfrm>
            <a:off x="4021138" y="2835275"/>
            <a:ext cx="14652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رسم تخطيطي 1">
            <a:extLst>
              <a:ext uri="{FF2B5EF4-FFF2-40B4-BE49-F238E27FC236}">
                <a16:creationId xmlns:a16="http://schemas.microsoft.com/office/drawing/2014/main" id="{41342B34-EAD5-6602-7B3F-297AFEA7901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1580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lated image">
            <a:extLst>
              <a:ext uri="{FF2B5EF4-FFF2-40B4-BE49-F238E27FC236}">
                <a16:creationId xmlns:a16="http://schemas.microsoft.com/office/drawing/2014/main" id="{506D62D9-D27A-6CFC-D18D-828F86F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B3BD95-DAA4-2912-8C66-C6D44ED49B8C}"/>
              </a:ext>
            </a:extLst>
          </p:cNvPr>
          <p:cNvSpPr/>
          <p:nvPr/>
        </p:nvSpPr>
        <p:spPr>
          <a:xfrm>
            <a:off x="2209800" y="5200650"/>
            <a:ext cx="6684963" cy="1255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400" b="1" dirty="0">
                <a:solidFill>
                  <a:srgbClr val="C00000"/>
                </a:solidFill>
                <a:ea typeface="Calibri"/>
                <a:cs typeface="Sultan Medium"/>
              </a:rPr>
              <a:t>س - أسجل أهم الإنجازات التي حققها ابن ماجد .</a:t>
            </a:r>
            <a:endParaRPr lang="en-US" sz="2400" b="1" dirty="0">
              <a:solidFill>
                <a:prstClr val="black"/>
              </a:solidFill>
              <a:ea typeface="Calibri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2400" b="1" dirty="0">
                <a:solidFill>
                  <a:prstClr val="black"/>
                </a:solidFill>
                <a:ea typeface="Calibri"/>
                <a:cs typeface="Sultan Medium"/>
              </a:rPr>
              <a:t>الخرائط البحرية الدقيقة _ صاحب فكرة الأشرعة المثلثة للسفن –تطوير البوصلة والاسطرلاب 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818CF1CB-6024-A24B-D9D9-FEB3EC51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22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04552F81-72CB-6F3C-CB14-DD60322A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00" y="3053995"/>
            <a:ext cx="8458200" cy="194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>
              <a:lnSpc>
                <a:spcPct val="115000"/>
              </a:lnSpc>
            </a:pPr>
            <a:r>
              <a:rPr lang="ar-SA" altLang="en-US" sz="5400" b="1" dirty="0">
                <a:ea typeface="Calibri" panose="020F0502020204030204" pitchFamily="34" charset="0"/>
                <a:cs typeface="Sultan Medium" pitchFamily="2" charset="0"/>
              </a:rPr>
              <a:t>يدين العالم بالفضل لعلماء العرب المسلمين. </a:t>
            </a:r>
            <a:endParaRPr lang="en-US" altLang="en-US" sz="5400" b="1" dirty="0">
              <a:ea typeface="Calibri" panose="020F0502020204030204" pitchFamily="34" charset="0"/>
            </a:endParaRPr>
          </a:p>
        </p:txBody>
      </p:sp>
      <p:pic>
        <p:nvPicPr>
          <p:cNvPr id="16388" name="صورة 11">
            <a:extLst>
              <a:ext uri="{FF2B5EF4-FFF2-40B4-BE49-F238E27FC236}">
                <a16:creationId xmlns:a16="http://schemas.microsoft.com/office/drawing/2014/main" id="{C0055F26-2590-514F-24A5-A2A05EFAD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202">
            <a:off x="960438" y="122238"/>
            <a:ext cx="1201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3E1C5-71E0-EAB3-482F-C0FCD4026747}"/>
              </a:ext>
            </a:extLst>
          </p:cNvPr>
          <p:cNvSpPr/>
          <p:nvPr/>
        </p:nvSpPr>
        <p:spPr>
          <a:xfrm>
            <a:off x="189268" y="2346244"/>
            <a:ext cx="876546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  <a:defRPr/>
            </a:pPr>
            <a:r>
              <a:rPr lang="ar-KW" sz="5400" b="1" dirty="0">
                <a:solidFill>
                  <a:prstClr val="black"/>
                </a:solidFill>
                <a:latin typeface="+mn-lt"/>
                <a:ea typeface="Calibri"/>
                <a:cs typeface="Sultan Medium"/>
              </a:rPr>
              <a:t>سيرة الإنسان العظيمة وأعماله الجليلة تخلد ذكراه .</a:t>
            </a:r>
            <a:endParaRPr lang="en-US" sz="5400" b="1" dirty="0">
              <a:solidFill>
                <a:prstClr val="black"/>
              </a:solidFill>
              <a:latin typeface="+mn-lt"/>
              <a:ea typeface="Calibri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23110DE-56C4-876A-CAEA-97B884BFC2A2}"/>
              </a:ext>
            </a:extLst>
          </p:cNvPr>
          <p:cNvSpPr txBox="1"/>
          <p:nvPr/>
        </p:nvSpPr>
        <p:spPr>
          <a:xfrm>
            <a:off x="1104573" y="4255151"/>
            <a:ext cx="4903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أ. نهى المطيري</a:t>
            </a:r>
            <a:endParaRPr lang="ar-KW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63710C9-E672-351C-86C0-790D522A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14287" r="26822" b="55220"/>
          <a:stretch>
            <a:fillRect/>
          </a:stretch>
        </p:blipFill>
        <p:spPr bwMode="auto">
          <a:xfrm>
            <a:off x="239713" y="381000"/>
            <a:ext cx="876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E92A417-B599-B64B-0779-2270C8B9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39880" r="31975" b="12698"/>
          <a:stretch>
            <a:fillRect/>
          </a:stretch>
        </p:blipFill>
        <p:spPr bwMode="auto">
          <a:xfrm>
            <a:off x="1219200" y="2725738"/>
            <a:ext cx="722471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CE422-BA21-5425-562A-C4FE211BC400}"/>
              </a:ext>
            </a:extLst>
          </p:cNvPr>
          <p:cNvSpPr/>
          <p:nvPr/>
        </p:nvSpPr>
        <p:spPr>
          <a:xfrm>
            <a:off x="228600" y="2014538"/>
            <a:ext cx="8763000" cy="2473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  <a:defRPr/>
            </a:pPr>
            <a:r>
              <a:rPr lang="ar-KW" sz="3600" b="1" dirty="0">
                <a:latin typeface="+mn-lt"/>
                <a:ea typeface="Calibri"/>
                <a:cs typeface="Sultan Medium"/>
              </a:rPr>
              <a:t>باستخدام استراتيجية ( </a:t>
            </a:r>
            <a:r>
              <a:rPr lang="ar-KW" sz="3600" b="1" u="sng" dirty="0">
                <a:solidFill>
                  <a:srgbClr val="002060"/>
                </a:solidFill>
                <a:latin typeface="+mn-lt"/>
                <a:ea typeface="Calibri"/>
                <a:cs typeface="Sultan Medium"/>
              </a:rPr>
              <a:t>فكر .. زاوج .. شارك</a:t>
            </a:r>
            <a:r>
              <a:rPr lang="ar-KW" sz="3600" b="1" dirty="0">
                <a:latin typeface="+mn-lt"/>
                <a:ea typeface="Calibri"/>
                <a:cs typeface="Sultan Medium"/>
              </a:rPr>
              <a:t>) يجيب المتعلمون عن السؤال التالي :</a:t>
            </a:r>
            <a:endParaRPr lang="en-US" sz="3600" b="1" dirty="0">
              <a:latin typeface="+mn-lt"/>
              <a:ea typeface="Calibri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3600" b="1" dirty="0">
                <a:solidFill>
                  <a:srgbClr val="C00000"/>
                </a:solidFill>
                <a:latin typeface="+mn-lt"/>
                <a:ea typeface="Calibri"/>
                <a:cs typeface="Bader"/>
              </a:rPr>
              <a:t>-اذكر أسماء بعض العلماء الذين تركوا بصمة في حياتنا</a:t>
            </a:r>
            <a:r>
              <a:rPr lang="ar-KW" sz="3600" b="1" dirty="0">
                <a:latin typeface="+mn-lt"/>
                <a:ea typeface="Calibri"/>
                <a:cs typeface="Sultan Medium"/>
              </a:rPr>
              <a:t> </a:t>
            </a:r>
            <a:endParaRPr lang="en-US" sz="3600" b="1" dirty="0">
              <a:latin typeface="+mn-lt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88DCC5A4-58AB-ADEF-40E6-ECFEBA469A77}"/>
              </a:ext>
            </a:extLst>
          </p:cNvPr>
          <p:cNvSpPr/>
          <p:nvPr/>
        </p:nvSpPr>
        <p:spPr>
          <a:xfrm>
            <a:off x="5791200" y="228600"/>
            <a:ext cx="2819400" cy="1752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تمهيد</a:t>
            </a:r>
            <a:endParaRPr lang="en-US" sz="4800" b="1" dirty="0"/>
          </a:p>
        </p:txBody>
      </p:sp>
      <p:pic>
        <p:nvPicPr>
          <p:cNvPr id="3076" name="صورة 11">
            <a:extLst>
              <a:ext uri="{FF2B5EF4-FFF2-40B4-BE49-F238E27FC236}">
                <a16:creationId xmlns:a16="http://schemas.microsoft.com/office/drawing/2014/main" id="{61E9BF7A-E8FC-8E75-CEA5-582614954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202">
            <a:off x="1444625" y="473075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6F58B2C0-59A5-DD0F-4629-1FC7E8AF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28600"/>
            <a:ext cx="88725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EB5ECD34-6AD7-8941-102F-92F7A167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77813"/>
            <a:ext cx="880427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‫ابن ماجد‬‎">
            <a:extLst>
              <a:ext uri="{FF2B5EF4-FFF2-40B4-BE49-F238E27FC236}">
                <a16:creationId xmlns:a16="http://schemas.microsoft.com/office/drawing/2014/main" id="{11BE8C41-8D5A-3BB0-F080-7943BBA1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464" r="6667" b="7555"/>
          <a:stretch>
            <a:fillRect/>
          </a:stretch>
        </p:blipFill>
        <p:spPr bwMode="auto">
          <a:xfrm>
            <a:off x="152400" y="76200"/>
            <a:ext cx="88392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F338FA77-9690-EC61-E1E4-FFE0C8D1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67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DDBC0405-B9F8-B8A7-598A-E0A35121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>
            <a:extLst>
              <a:ext uri="{FF2B5EF4-FFF2-40B4-BE49-F238E27FC236}">
                <a16:creationId xmlns:a16="http://schemas.microsoft.com/office/drawing/2014/main" id="{FD4B2760-2FBD-47C2-ED17-68A92052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914400"/>
            <a:ext cx="57324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وارت : دفنت / اختفت   </a:t>
            </a:r>
          </a:p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مبهر: مثير للدهشة والإعجاب </a:t>
            </a:r>
          </a:p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 تأبى  : ترفض </a:t>
            </a:r>
          </a:p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نعومة أظفاره (المقصود) : صغر السن    </a:t>
            </a:r>
          </a:p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 الفذ : المتفرد في مكانته  </a:t>
            </a:r>
          </a:p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  شغوف : شديد الحب </a:t>
            </a:r>
          </a:p>
          <a:p>
            <a:pPr algn="r"/>
            <a:r>
              <a:rPr lang="ar-SA" altLang="en-US" sz="3200" b="1">
                <a:solidFill>
                  <a:srgbClr val="0070C0"/>
                </a:solidFill>
              </a:rPr>
              <a:t>طمس   : محو .</a:t>
            </a:r>
            <a:r>
              <a:rPr lang="ar-SA" altLang="en-US" b="1">
                <a:solidFill>
                  <a:srgbClr val="0070C0"/>
                </a:solidFill>
              </a:rPr>
              <a:t> </a:t>
            </a:r>
            <a:r>
              <a:rPr lang="ar-SA" altLang="en-US"/>
              <a:t>.</a:t>
            </a:r>
            <a:endParaRPr lang="en-US" altLang="en-US"/>
          </a:p>
        </p:txBody>
      </p:sp>
      <p:pic>
        <p:nvPicPr>
          <p:cNvPr id="7172" name="Picture 2" descr="Image result for ‫معجم‬‎">
            <a:extLst>
              <a:ext uri="{FF2B5EF4-FFF2-40B4-BE49-F238E27FC236}">
                <a16:creationId xmlns:a16="http://schemas.microsoft.com/office/drawing/2014/main" id="{1870BE86-9118-100C-D0C5-E586ADAD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r="25644"/>
          <a:stretch>
            <a:fillRect/>
          </a:stretch>
        </p:blipFill>
        <p:spPr bwMode="auto">
          <a:xfrm>
            <a:off x="381000" y="2895600"/>
            <a:ext cx="28400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A43449AB-28F0-B5F1-EA0A-B99FD2C59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00088"/>
            <a:ext cx="8610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rtl="1">
              <a:lnSpc>
                <a:spcPct val="115000"/>
              </a:lnSpc>
            </a:pPr>
            <a:r>
              <a:rPr lang="ar-SA" altLang="en-US" sz="2400" b="1">
                <a:ea typeface="Calibri" panose="020F0502020204030204" pitchFamily="34" charset="0"/>
                <a:cs typeface="Sultan Medium" pitchFamily="2" charset="0"/>
              </a:rPr>
              <a:t>أتعاون مع زملائي </a:t>
            </a:r>
            <a:r>
              <a:rPr lang="ar-KW" altLang="en-US" sz="2400" b="1">
                <a:ea typeface="Calibri" panose="020F0502020204030204" pitchFamily="34" charset="0"/>
                <a:cs typeface="Sultan Medium" pitchFamily="2" charset="0"/>
              </a:rPr>
              <a:t>للوصول لإجابة الأسئلة التالية  وذلك باستخدام استراتيجية</a:t>
            </a:r>
            <a:endParaRPr lang="ar-SA" altLang="en-US" sz="2400" b="1">
              <a:ea typeface="Calibri" panose="020F0502020204030204" pitchFamily="34" charset="0"/>
              <a:cs typeface="Sultan Medium" pitchFamily="2" charset="0"/>
            </a:endParaRPr>
          </a:p>
          <a:p>
            <a:pPr algn="justLow" rtl="1">
              <a:lnSpc>
                <a:spcPct val="115000"/>
              </a:lnSpc>
            </a:pPr>
            <a:r>
              <a:rPr lang="ar-KW" altLang="en-US" sz="2400" b="1">
                <a:ea typeface="Calibri" panose="020F0502020204030204" pitchFamily="34" charset="0"/>
                <a:cs typeface="Sultan Medium" pitchFamily="2" charset="0"/>
              </a:rPr>
              <a:t> </a:t>
            </a:r>
            <a:r>
              <a:rPr lang="ar-KW" altLang="en-US" sz="2400" b="1" u="sng">
                <a:solidFill>
                  <a:srgbClr val="002060"/>
                </a:solidFill>
                <a:ea typeface="Calibri" panose="020F0502020204030204" pitchFamily="34" charset="0"/>
                <a:cs typeface="Sultan Medium" pitchFamily="2" charset="0"/>
              </a:rPr>
              <a:t>(( فكر ..  زاوج ..  شارك ))</a:t>
            </a:r>
            <a:r>
              <a:rPr lang="ar-KW" altLang="en-US" sz="2400" b="1">
                <a:ea typeface="Calibri" panose="020F0502020204030204" pitchFamily="34" charset="0"/>
                <a:cs typeface="Sultan Medium" pitchFamily="2" charset="0"/>
              </a:rPr>
              <a:t>  والتي تكون من مثل :</a:t>
            </a:r>
            <a:endParaRPr lang="en-US" altLang="en-US" sz="2400" b="1">
              <a:ea typeface="Calibri" panose="020F0502020204030204" pitchFamily="34" charset="0"/>
            </a:endParaRPr>
          </a:p>
        </p:txBody>
      </p:sp>
      <p:pic>
        <p:nvPicPr>
          <p:cNvPr id="8195" name="صورة 11">
            <a:extLst>
              <a:ext uri="{FF2B5EF4-FFF2-40B4-BE49-F238E27FC236}">
                <a16:creationId xmlns:a16="http://schemas.microsoft.com/office/drawing/2014/main" id="{7100094D-3A58-2626-B9F2-FD3BF0BA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202">
            <a:off x="776288" y="1617663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00624AE-2A95-08A7-4DE0-4A65AA06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9D1B51-F2FC-B330-0B1F-F1AFC66AC75C}"/>
              </a:ext>
            </a:extLst>
          </p:cNvPr>
          <p:cNvSpPr/>
          <p:nvPr/>
        </p:nvSpPr>
        <p:spPr>
          <a:xfrm>
            <a:off x="3657600" y="2062163"/>
            <a:ext cx="5105400" cy="13668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400" b="1" dirty="0">
                <a:solidFill>
                  <a:srgbClr val="C00000"/>
                </a:solidFill>
                <a:ea typeface="Calibri"/>
                <a:cs typeface="Sultan Medium"/>
              </a:rPr>
              <a:t>س/ </a:t>
            </a:r>
            <a:r>
              <a:rPr lang="ar-SA" sz="2400" b="1" dirty="0">
                <a:solidFill>
                  <a:srgbClr val="C00000"/>
                </a:solidFill>
                <a:ea typeface="Calibri"/>
                <a:cs typeface="Sultan Medium"/>
              </a:rPr>
              <a:t>من ابن ماجد  ؟ </a:t>
            </a:r>
            <a:endParaRPr lang="en-US" sz="2400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justLow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03575" algn="l"/>
              </a:tabLst>
              <a:defRPr/>
            </a:pPr>
            <a:r>
              <a:rPr lang="ar-KW" sz="2400" b="1" dirty="0">
                <a:solidFill>
                  <a:srgbClr val="002060"/>
                </a:solidFill>
                <a:ea typeface="Calibri"/>
                <a:cs typeface="Sultan Medium"/>
              </a:rPr>
              <a:t>ملاح جغرافي عربي مسلم , برع في هذا المجال ولقب بأمير البحار</a:t>
            </a:r>
            <a:endParaRPr lang="en-US" sz="2400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213</Words>
  <Application>Microsoft Office PowerPoint</Application>
  <PresentationFormat>عرض على الشاشة (4:3)</PresentationFormat>
  <Paragraphs>28</Paragraphs>
  <Slides>18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دانه محمد راشد راشد</cp:lastModifiedBy>
  <cp:revision>18</cp:revision>
  <dcterms:created xsi:type="dcterms:W3CDTF">2006-08-16T00:00:00Z</dcterms:created>
  <dcterms:modified xsi:type="dcterms:W3CDTF">2023-06-12T15:32:17Z</dcterms:modified>
</cp:coreProperties>
</file>